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81" r:id="rId4"/>
    <p:sldId id="268" r:id="rId5"/>
    <p:sldId id="280" r:id="rId6"/>
    <p:sldId id="271" r:id="rId7"/>
    <p:sldId id="270" r:id="rId8"/>
    <p:sldId id="282" r:id="rId9"/>
    <p:sldId id="272" r:id="rId10"/>
    <p:sldId id="273" r:id="rId11"/>
    <p:sldId id="274" r:id="rId12"/>
    <p:sldId id="275" r:id="rId13"/>
    <p:sldId id="283" r:id="rId14"/>
    <p:sldId id="277" r:id="rId15"/>
    <p:sldId id="279" r:id="rId16"/>
    <p:sldId id="27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89F"/>
    <a:srgbClr val="C64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3" autoAdjust="0"/>
    <p:restoredTop sz="94628" autoAdjust="0"/>
  </p:normalViewPr>
  <p:slideViewPr>
    <p:cSldViewPr>
      <p:cViewPr>
        <p:scale>
          <a:sx n="121" d="100"/>
          <a:sy n="121" d="100"/>
        </p:scale>
        <p:origin x="-392" y="10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9D5EE-1626-491F-8C97-F9AAE999E368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8C78-DF49-45FE-BE01-7E2F893495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2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C8C78-DF49-45FE-BE01-7E2F8934959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3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1A028F-A224-44FC-BA6A-7C9CF612B19E}" type="datetimeFigureOut">
              <a:rPr lang="cs-CZ" smtClean="0"/>
              <a:pPr/>
              <a:t>12/02/2014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2F37B5-9D8F-4478-B99B-EE445DBCB9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872208"/>
          </a:xfrm>
        </p:spPr>
        <p:txBody>
          <a:bodyPr/>
          <a:lstStyle/>
          <a:p>
            <a:pPr algn="l"/>
            <a:r>
              <a:rPr lang="cs-CZ" sz="6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6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6000" b="1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5623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94970"/>
            <a:ext cx="12858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242" y="5469572"/>
            <a:ext cx="1344150" cy="86409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55576" y="4766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EU Lifelong Learning Programme, KA4 </a:t>
            </a:r>
            <a:r>
              <a:rPr lang="lv-LV" sz="1100" dirty="0" smtClean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project</a:t>
            </a:r>
            <a:endParaRPr lang="cs-CZ" sz="1100" dirty="0" smtClean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r>
              <a:rPr lang="lv-LV" sz="1100" dirty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531194-LLP-2012-LV-KA4-KA4MP</a:t>
            </a:r>
            <a:endParaRPr lang="en-US" sz="1100" dirty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endParaRPr lang="cs-CZ" sz="1400" dirty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19158" y="945455"/>
            <a:ext cx="7653536" cy="1224137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ļa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piedāvātie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ieguvumi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bibliotēkām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mūžizglītības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organizācijām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ietvars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partner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ību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veidošanai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611560" y="5301208"/>
            <a:ext cx="8208912" cy="1080120"/>
          </a:xfrm>
        </p:spPr>
        <p:txBody>
          <a:bodyPr>
            <a:normAutofit fontScale="92500" lnSpcReduction="10000"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cs-CZ" sz="1900" b="1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Partnerību</a:t>
            </a:r>
            <a:r>
              <a:rPr lang="cs-CZ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izveido</a:t>
            </a:r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šana, vienošanās par iespējamajām darbībām</a:t>
            </a:r>
            <a:endParaRPr lang="lv-LV" sz="1900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71450" indent="-171450" algn="l"/>
            <a:r>
              <a:rPr lang="cs-CZ" sz="12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- </a:t>
            </a:r>
            <a:r>
              <a:rPr lang="lv-LV" sz="12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Dalībnieku lomu noteikšana, formālā/neformālā partnerība, specifikācijas: valoda, laiks, resursi, rīki, ...</a:t>
            </a:r>
            <a:endParaRPr lang="cs-CZ" sz="12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sz="12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Konkrēti pasākumi partnerību </a:t>
            </a:r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uzsākšanai</a:t>
            </a:r>
            <a:endParaRPr lang="cs-CZ" sz="1900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35496" y="1340768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  <a:latin typeface="Univers Com 55" panose="020B0603020202020204" pitchFamily="34" charset="-18"/>
              </a:rPr>
              <a:t> </a:t>
            </a:r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16288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WHY    </a:t>
            </a:r>
            <a:endParaRPr lang="en-US" sz="1200" b="1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06063"/>
              </p:ext>
            </p:extLst>
          </p:nvPr>
        </p:nvGraphicFramePr>
        <p:xfrm>
          <a:off x="755576" y="2104835"/>
          <a:ext cx="7992000" cy="319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031560"/>
              </a:tblGrid>
              <a:tr h="2734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200" b="1" kern="1200" noProof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BIBLIOTĒKU IEGUVUMI</a:t>
                      </a:r>
                      <a:endParaRPr lang="lv-LV" sz="1200" b="1" kern="1200" noProof="0">
                        <a:solidFill>
                          <a:schemeClr val="lt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4000" marR="54000" marT="46800" marB="46800"/>
                </a:tc>
                <a:tc>
                  <a:txBody>
                    <a:bodyPr/>
                    <a:lstStyle/>
                    <a:p>
                      <a:r>
                        <a:rPr lang="lv-LV" sz="12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</a:t>
                      </a:r>
                      <a:r>
                        <a:rPr lang="lv-LV" sz="12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ŪŽIZGLĪTĪBAS </a:t>
                      </a:r>
                      <a:r>
                        <a:rPr lang="lv-LV" sz="1200" baseline="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ORGANIZĀCIJU </a:t>
                      </a:r>
                      <a:r>
                        <a:rPr lang="lv-LV" sz="1200" baseline="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IEGUVUMI</a:t>
                      </a:r>
                      <a:endParaRPr lang="lv-LV" sz="12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633173"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r>
                        <a:rPr lang="lv-LV" sz="1200" kern="1200" noProof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ārliecinošs mūžizglītības jomas</a:t>
                      </a:r>
                      <a:r>
                        <a:rPr lang="lv-LV" sz="1200" kern="1200" baseline="0" noProof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dalībnieka, zināšanu ieguves centra tēls</a:t>
                      </a:r>
                      <a:endParaRPr lang="lv-LV" sz="1200" kern="1200" noProof="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Lietot bibliotēku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kontaktus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 resursus</a:t>
                      </a:r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Jauni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pakalpojumi bibliotēku lietotājiem</a:t>
                      </a:r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Lielāka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ietekme uz mērķa grupām un pakalpojumu saņēmējiem</a:t>
                      </a:r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r>
                        <a:rPr lang="lv-LV" sz="1200" kern="1200" noProof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Aktīvs atbalsts vietējai kopienai</a:t>
                      </a:r>
                      <a:endParaRPr lang="lv-LV" sz="1200" kern="1200" noProof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noProof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Izpratnes veidošana par citiem MP pasākumiem</a:t>
                      </a:r>
                      <a:endParaRPr lang="lv-LV" sz="1200" kern="1200" noProof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noProof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Iespējas bibliotēkas</a:t>
                      </a:r>
                      <a:r>
                        <a:rPr lang="lv-LV" sz="1200" kern="1200" baseline="0" noProof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personālam iegūt jaunas prasmes</a:t>
                      </a:r>
                      <a:endParaRPr lang="lv-LV" sz="1200" kern="1200" noProof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Īstenoto projektu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efekt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ī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vāka ilgtspēja</a:t>
                      </a:r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Jaunas finans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ējuma piesaistes </a:t>
                      </a:r>
                      <a:r>
                        <a:rPr lang="lv-LV" sz="1200" kern="1200" baseline="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iespējas</a:t>
                      </a:r>
                      <a:endParaRPr lang="lv-LV" sz="1200" kern="1200" noProof="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Mūžizglītības organizāciju prezentācija jaunām mērķa grupām</a:t>
                      </a:r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Jaunās partnerības bibliotēkām</a:t>
                      </a:r>
                    </a:p>
                    <a:p>
                      <a:endParaRPr lang="lv-LV" sz="1200" kern="1200" noProof="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ī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klu </a:t>
                      </a:r>
                      <a:r>
                        <a:rPr lang="lv-LV" sz="1200" kern="1200" noProof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paplašināšana, jaunu partnerību izveidošana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084168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rezultāti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 un mērķa grupas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</a:t>
            </a:r>
            <a:r>
              <a:rPr lang="cs-CZ" sz="2900" dirty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Sadarbības ieguvumi, partnerību izveidošana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 </a:t>
            </a:r>
            <a:r>
              <a:rPr lang="cs-CZ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Zināšanas un prasmes, apmācība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Glosārijs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KURŠ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143768" y="3500438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286644" y="3786190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KĀPĒC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5364088" y="3573016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652120" y="40770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4067944" y="164958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139952" y="192786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89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piedāvā rīkus un darbības, lai veiktu izplatīšanu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575556" y="1833179"/>
            <a:ext cx="8208912" cy="3312368"/>
          </a:xfrm>
        </p:spPr>
        <p:txBody>
          <a:bodyPr>
            <a:normAutofit fontScale="92500" lnSpcReduction="10000"/>
          </a:bodyPr>
          <a:lstStyle/>
          <a:p>
            <a:pPr marL="0" lvl="1"/>
            <a:endParaRPr lang="lv-LV" sz="1900" b="0" dirty="0" smtClean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lv-LV" sz="1900" b="0" dirty="0" smtClean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Dažādi rīki attiecas uz dažādiem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rezultātiem; 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iespējams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ūs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nepieciešamas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dažāda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dalībniekiu</a:t>
            </a:r>
            <a:r>
              <a:rPr lang="cs-CZ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rīcība</a:t>
            </a:r>
            <a:r>
              <a:rPr lang="cs-CZ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 </a:t>
            </a:r>
            <a:r>
              <a:rPr lang="lv-LV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būs nepieciešams iesaistīt dažādas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mērķa grupas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9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Piedāvātos rīkus un darbības var izmantot atbilstoši </a:t>
            </a:r>
            <a:r>
              <a:rPr lang="cs-CZ" sz="19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dalībnieku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specifiskaj</a:t>
            </a:r>
            <a:r>
              <a:rPr lang="cs-CZ" sz="1900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ām</a:t>
            </a:r>
            <a:r>
              <a:rPr lang="cs-CZ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1900" dirty="0" err="1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prasībām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9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dirty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Piemēri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916410" y="1562308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24422" y="187496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  KĀ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14" name="Srdce 13"/>
          <p:cNvSpPr/>
          <p:nvPr/>
        </p:nvSpPr>
        <p:spPr>
          <a:xfrm>
            <a:off x="2627784" y="4077072"/>
            <a:ext cx="2808312" cy="2304256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86050" y="4581128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SIF,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Lietuva 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- 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veicina MP projektus izvietojot </a:t>
            </a:r>
            <a:r>
              <a:rPr lang="lv-LV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bannerus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 bibliotēku mājas lapās </a:t>
            </a:r>
            <a:r>
              <a:rPr lang="en-US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(</a:t>
            </a:r>
            <a:r>
              <a:rPr lang="lv-LV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piem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.,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projekts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par dzīmumu līdztiesību</a:t>
            </a:r>
            <a:r>
              <a:rPr lang="en-US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)</a:t>
            </a:r>
            <a:endParaRPr lang="en-US" sz="14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5" name="Srdce 14"/>
          <p:cNvSpPr/>
          <p:nvPr/>
        </p:nvSpPr>
        <p:spPr>
          <a:xfrm>
            <a:off x="5580112" y="4077072"/>
            <a:ext cx="2808312" cy="2304256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000760" y="4500570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Sedukon,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Čehijas Republika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piedāvā projekta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„</a:t>
            </a:r>
            <a:r>
              <a:rPr lang="en-AU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en-AU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Drošība</a:t>
            </a:r>
            <a:r>
              <a:rPr lang="en-AU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un </a:t>
            </a:r>
            <a:r>
              <a:rPr lang="en-AU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veselības</a:t>
            </a:r>
            <a:r>
              <a:rPr lang="en-AU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en-AU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aizsardzība</a:t>
            </a:r>
            <a:r>
              <a:rPr lang="en-AU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en-AU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jauniem</a:t>
            </a:r>
            <a:r>
              <a:rPr lang="en-AU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en-AU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darbiniekiem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“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izplatīšanu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–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drukātie materiāli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on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line 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aplikācijas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</a:t>
            </a:r>
            <a:r>
              <a:rPr lang="lv-LV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notikumi</a:t>
            </a:r>
            <a:endParaRPr lang="en-US" sz="12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53536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</a:t>
            </a:r>
            <a:r>
              <a:rPr lang="lv-LV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ļa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piedāvātie ieviešanas instrumenti un darbības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611560" y="1619470"/>
            <a:ext cx="8208912" cy="4752528"/>
          </a:xfrm>
        </p:spPr>
        <p:txBody>
          <a:bodyPr>
            <a:normAutofit/>
          </a:bodyPr>
          <a:lstStyle/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83671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1357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944922"/>
              </p:ext>
            </p:extLst>
          </p:nvPr>
        </p:nvGraphicFramePr>
        <p:xfrm>
          <a:off x="35497" y="1600200"/>
          <a:ext cx="9073007" cy="5449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047"/>
                <a:gridCol w="1624243"/>
                <a:gridCol w="2355288"/>
                <a:gridCol w="1705562"/>
                <a:gridCol w="2101867"/>
              </a:tblGrid>
              <a:tr h="31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Formāts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Instruments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Bibliotēku darbinieku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pienākumi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MP organizāciju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pienākumi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Mērķgrupas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11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Personīgs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Intervijas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klātienē,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skaipā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telefoniski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…)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Inform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ē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lietotājus par MP un iespiesto/elektronisko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informāciju, dod padomus , rekomendācijas un konsultē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Apmāca bibliotekārus,  apgādā tos ar informāciju un materiāliem, komunicē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lietotāji = potenciālie MP apmācāmie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Tikšanās, semināri, konferences, darbnīcas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Uzaicina  klausītājus, organizē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pasākumus, nodrošina telpas, izmanto katru bibliotēkas pasākumu, lai informētu par MP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Sagatavo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materi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ā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l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u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s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par 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, ko prezentēt pasākumos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Bibliotēku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profesionāļi, NVO, valsts un vietējā vara = partneri, treneri, lēmumu pieņēmēji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11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Fizisks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850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Iespiesto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materiālu prezentēšana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piem.,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logo,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fl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aij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er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bro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šūras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plakāti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grāmatas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mācību materiāli,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reģistrācijas veidlapas)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+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citi  reklāmas materiāli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(piem.,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pastkartes,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foto albumi,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komiksi,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pildspalvas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piezīmju blociņi, T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krekli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ar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logo)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Izstāda un prezentē dokumentus un materiālus bibliotēkas telpās, apmainās ar materiāliem ar citām saistītajām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bibliotēkām, izplata tos bibliotēkas pasākumu laikā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Nodrošina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bibliotēku ar gataviem dokumentiem un materiāliem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lietotāji, sabiedrība, bibliotēku pasākumu dalībnieki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potenciālie MP apmācāmie</a:t>
                      </a:r>
                      <a:endParaRPr lang="en-US" sz="700" dirty="0" smtClean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11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Virtuāls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543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Satura nodrošināšana elektroniskā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veidā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(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piem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.,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MP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mājas lapa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/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MP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sociālie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tīkli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/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 internet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forum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dis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usi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ju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grup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Ievieto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reklāmu un saites uz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MP saturu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(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teksts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banner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video)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, izmantojot dažādus bibliotēku virtuālos rīkus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web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lapas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sociālos tīklus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(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piem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.,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Facebook, YouTube, Foursquare, Twitter, Second Life, LinkedIn, etc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.)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Veido un uztur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e-Toolbox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nodrošina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bibliotēku ar saitēm un informē par atjaunošanu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lietotāji, citas bibliotēkas, sabiedrība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potenciālie MP apmācāmie</a:t>
                      </a:r>
                      <a:endParaRPr lang="en-US" sz="700" dirty="0" smtClean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51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Informatīvo izdevumu izplatīšana e-pastā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Elektroniski sūta informatīvos izdevumus par MP saistītajām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un sadarbības bibliotēkām un institūcijām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Piegādā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bibliotēkai gatavus informatīvos izdevumus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profesionāļi, akadēmiskais personāls, skolotāji,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NVO darbinieki, civildienesta ierēdņi, amatpersonas (piem., nodarbinātības dienestu, ministriju pārstāvji)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etc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partneri, treneri, akadēmiskās vides pārstāvji,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lēmumu pieņēmēji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Ziņas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piem.,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Facebook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Atjauno un publicē ziņas par MP sociālajos tīklos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piem.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Facebook)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Piegādā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bibliotēkai atjaunotu informāciju par MP, nodrošina saiti uz MP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Facebook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lietotāji, sabiedrība, citas bibliotēkas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poten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ciālie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apmācāmie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2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Raksti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Ievieto rakstus par MP elektroniskajā periodikā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Piegādā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bibliotēkai ziņas publicējamajiem rakstiem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Bibliotēkas profesionāļi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partner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tr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ene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e-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studijas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Nodrošina pieeju bibliotēkas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e-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studiju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platform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piem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.,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Moodle),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administr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ē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and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uztur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mācību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materi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ālus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Izstrādā mācību materiālus e-studijām, kooperējoties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ar bibliotēku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MP apmācāmie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11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Citas PR metodes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Preses konferenču organizēšana, preses 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relīžu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izplatīšana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Adresē draudzīgajiem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un uz sadarbību orientētajiem tradicionālajiem medijiem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–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pres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ei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radio, TV;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publicē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pres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e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s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rel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īz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es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Facebook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’ā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un bibliotēkas mājas lapā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Piegādā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bibliotēkai oficiālos paziņojumus iesniegšanai piesaistītajiem medijiem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Sabiedrība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poten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ciālie 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apmācāmie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partner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tr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eneri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a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ad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ēmiskās vides pārstāvji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lēmumu pieņēmēji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  <a:tr h="433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Citas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radošas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PR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metodes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(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piem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.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sacensības, spēles, izstādes, koncerti)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Organiz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ē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PR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pasākumus,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kas fokusēti uz MP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popularizēšanu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;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nodrošina telpas un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resurs</a:t>
                      </a:r>
                      <a:r>
                        <a:rPr lang="lv-LV" sz="700" dirty="0" err="1" smtClean="0">
                          <a:effectLst/>
                          <a:latin typeface="Univers Com 55" panose="020B0603020202020204" pitchFamily="34" charset="-18"/>
                        </a:rPr>
                        <a:t>us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Veido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PR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pasākumus, lai reklamētu 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</a:t>
                      </a: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loģistikā sadarbojoties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lv-LV" sz="700" baseline="0" smtClean="0">
                          <a:effectLst/>
                          <a:latin typeface="Univers Com 55" panose="020B0603020202020204" pitchFamily="34" charset="-18"/>
                        </a:rPr>
                        <a:t>ar bibliotēku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Sabiedrība</a:t>
                      </a:r>
                      <a:r>
                        <a:rPr lang="lv-LV" sz="7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=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poten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ciālie M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P 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apmācāmie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partner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700" dirty="0" err="1" smtClean="0">
                          <a:effectLst/>
                          <a:latin typeface="Univers Com 55" panose="020B0603020202020204" pitchFamily="34" charset="-18"/>
                        </a:rPr>
                        <a:t>tr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eneri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 a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k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ad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ēmiskās vides pārstāvji</a:t>
                      </a:r>
                      <a:r>
                        <a:rPr lang="en-US" sz="700" dirty="0" smtClean="0">
                          <a:effectLst/>
                          <a:latin typeface="Univers Com 55" panose="020B0603020202020204" pitchFamily="34" charset="-18"/>
                        </a:rPr>
                        <a:t>,</a:t>
                      </a:r>
                      <a:r>
                        <a:rPr lang="lv-LV" sz="700" dirty="0" smtClean="0">
                          <a:effectLst/>
                          <a:latin typeface="Univers Com 55" panose="020B0603020202020204" pitchFamily="34" charset="-18"/>
                        </a:rPr>
                        <a:t> lēmumu pieņēmēji</a:t>
                      </a:r>
                      <a:endParaRPr lang="en-US" sz="700" dirty="0" smtClean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06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piedāvā rīkus un darbības, lai veiktu izplatīšanu 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611560" y="1619470"/>
            <a:ext cx="8208912" cy="4752528"/>
          </a:xfrm>
        </p:spPr>
        <p:txBody>
          <a:bodyPr>
            <a:normAutofit/>
          </a:bodyPr>
          <a:lstStyle/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83671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1357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HOW</a:t>
            </a:r>
            <a:endParaRPr lang="en-US" sz="1200" b="1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966305"/>
              </p:ext>
            </p:extLst>
          </p:nvPr>
        </p:nvGraphicFramePr>
        <p:xfrm>
          <a:off x="467544" y="1772816"/>
          <a:ext cx="7884000" cy="4927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4676941"/>
                <a:gridCol w="1406859"/>
              </a:tblGrid>
              <a:tr h="292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effectLst/>
                          <a:latin typeface="Univers Com 55" panose="020B0603020202020204" pitchFamily="34" charset="-18"/>
                        </a:rPr>
                        <a:t>Norises laiks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Materi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āli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/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rīki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ērķauditorija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58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preses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konference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un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preses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rel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īze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–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1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)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mediji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: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druk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ātie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mediji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radio,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TV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2)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interneta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resursi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–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mājas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lapa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/ Facebook /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epastu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saraksti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/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YouTube /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foursquare…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 000 000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Saites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no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interneta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resursiem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–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mājas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lapas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/ Facebook / YouTube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/…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uz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ājaslapu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/ Facebook /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forumu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/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blogu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…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No 00.00.0000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l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īdz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beigām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logo un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ākotnēji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izveidoto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druk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āto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materiālu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izvietošana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bibliotēkās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500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No 00.00.0000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līdz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beigām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Personiska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saruna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ar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bibliot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ēkas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personālu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proezentējot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un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rekomendējot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projektu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500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Izplat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īt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drukātos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materiālus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citām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bibliotēkām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institūcijām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lv-LV" sz="900" dirty="0" smtClean="0">
                          <a:effectLst/>
                          <a:latin typeface="Univers Com 55" panose="020B0603020202020204" pitchFamily="34" charset="-18"/>
                        </a:rPr>
                        <a:t>p</a:t>
                      </a:r>
                      <a:r>
                        <a:rPr lang="lv-LV" sz="900" dirty="0" smtClean="0">
                          <a:effectLst/>
                          <a:latin typeface="Univers Com 55" panose="020B0603020202020204" pitchFamily="34" charset="-18"/>
                        </a:rPr>
                        <a:t>ārvaldes iestādēm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Public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ēt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ziņas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Facebook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profil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20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Atjaunotu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un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aktualiz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ētu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drukāto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materiālu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(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piem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.,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brošūras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izdevumi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mācību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materiāli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utt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.) </a:t>
                      </a:r>
                      <a:r>
                        <a:rPr lang="lv-LV" sz="900" dirty="0" smtClean="0">
                          <a:effectLst/>
                          <a:latin typeface="Univers Com 55" panose="020B0603020202020204" pitchFamily="34" charset="-18"/>
                        </a:rPr>
                        <a:t>izvieto</a:t>
                      </a:r>
                      <a:r>
                        <a:rPr lang="lv-LV" sz="900" dirty="0" smtClean="0">
                          <a:effectLst/>
                          <a:latin typeface="Univers Com 55" panose="020B0603020202020204" pitchFamily="34" charset="-18"/>
                        </a:rPr>
                        <a:t>šana bibliotēkā 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500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Semin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ārs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partneriem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potenciālajiem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sadarbības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partneriem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politikas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veidot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ājiem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30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60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No 00.00.0000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līdz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beigām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Atjaunin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informācija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par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projektu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bibliotēkas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interneta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resursos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500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Nosl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ēguma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konference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izvērtējume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ieguvumu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analīze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ko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veic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partneri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bibliotēkas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mūžizglītības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institūcijas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politikas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veidotāji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30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60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“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veiksmes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st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āsta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”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preses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konference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,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preses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rel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īze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medijos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+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bbliot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ēkas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interneta</a:t>
                      </a:r>
                      <a:r>
                        <a:rPr lang="en-US" sz="900" baseline="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baseline="0" dirty="0" err="1" smtClean="0">
                          <a:effectLst/>
                          <a:latin typeface="Univers Com 55" panose="020B0603020202020204" pitchFamily="34" charset="-18"/>
                        </a:rPr>
                        <a:t>resursos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2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 000 000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Univers Com 55" panose="020B0603020202020204" pitchFamily="34" charset="-18"/>
                        </a:rPr>
                        <a:t>00.00.0000</a:t>
                      </a:r>
                      <a:endParaRPr lang="en-US" sz="9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Projekta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gala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atskaites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izvieto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šana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bibliotēkā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un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tās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interneta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  <a:latin typeface="Univers Com 55" panose="020B0603020202020204" pitchFamily="34" charset="-18"/>
                        </a:rPr>
                        <a:t>resursos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500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-</a:t>
                      </a:r>
                      <a:r>
                        <a:rPr lang="cs-CZ" sz="900" dirty="0" smtClean="0">
                          <a:effectLst/>
                          <a:latin typeface="Univers Com 55" panose="020B0603020202020204" pitchFamily="34" charset="-18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Univers Com 55" panose="020B0603020202020204" pitchFamily="34" charset="-18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Univers Com 55" panose="020B0603020202020204" pitchFamily="34" charset="-18"/>
                        </a:rPr>
                        <a:t>000</a:t>
                      </a:r>
                      <a:endParaRPr lang="en-US" sz="9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84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084168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rezultāti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 un mērķa grupas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</a:t>
            </a:r>
            <a:r>
              <a:rPr lang="cs-CZ" sz="2900" dirty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Sadarbības ieguvumi, partnerību izveidošana</a:t>
            </a: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</a:t>
            </a:r>
            <a:r>
              <a:rPr lang="cs-CZ" sz="29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Zināšanas un prasmes, apmācība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Glosārijs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</a:t>
            </a:r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Š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236296" y="3068960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380312" y="33569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</a:t>
            </a:r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ĀPĒC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579840" y="3861048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76256" y="430412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</a:t>
            </a:r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4067944" y="1577574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139952" y="185585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8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28886" y="760033"/>
            <a:ext cx="7619578" cy="1224137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Modelis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nosaka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nepiecie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šamās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zināšanas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apmācību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rezultātu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izplatīšanā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611560" y="1700808"/>
            <a:ext cx="8208912" cy="4536504"/>
          </a:xfrm>
        </p:spPr>
        <p:txBody>
          <a:bodyPr>
            <a:noAutofit/>
          </a:bodyPr>
          <a:lstStyle/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Bibliotēkām jāizprot </a:t>
            </a:r>
            <a:r>
              <a:rPr lang="lv-LV" sz="1800" b="0" dirty="0" smtClean="0">
                <a:solidFill>
                  <a:schemeClr val="bg1">
                    <a:lumMod val="50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 jābūt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informēt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 </a:t>
            </a:r>
            <a:r>
              <a:rPr lang="lv-LV" sz="1800" b="0" dirty="0" smtClean="0">
                <a:solidFill>
                  <a:schemeClr val="bg1">
                    <a:lumMod val="50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par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MP rezultātiem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Bibliotekāriem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jāizmanto savas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 komunicēt un vadīt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ācības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ieskaitot </a:t>
            </a:r>
            <a:r>
              <a:rPr lang="lv-LV" sz="1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datorprasmes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personisko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motivāciju un entuziasmu</a:t>
            </a:r>
            <a:r>
              <a:rPr lang="cs-CZ" sz="1800" dirty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organizācijām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jānodrošina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bibliotēkas ar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apmācībām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norādot apmācību grafiku un formātu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b="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organizācijām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jāapzinās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bibliotēku iespējas</a:t>
            </a:r>
            <a:r>
              <a:rPr lang="cs-CZ" sz="1800" dirty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b="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Ab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 iesaist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ītajām pusēm </a:t>
            </a:r>
            <a:r>
              <a:rPr lang="lv-LV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regulāri </a:t>
            </a:r>
            <a:r>
              <a:rPr lang="lv-LV" sz="1800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jādalās ar </a:t>
            </a:r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informāciju un </a:t>
            </a:r>
            <a:r>
              <a:rPr lang="lv-LV" sz="180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</a:t>
            </a:r>
            <a:r>
              <a:rPr lang="lv-LV" sz="180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</a:t>
            </a:r>
            <a:r>
              <a:rPr lang="lv-LV" sz="18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80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jāatjauno</a:t>
            </a:r>
            <a:r>
              <a:rPr lang="cs-CZ" sz="1800" b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  <a:endParaRPr lang="cs-CZ" sz="1800" b="0" dirty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8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Piemēri</a:t>
            </a:r>
            <a:endParaRPr lang="cs-CZ" sz="1800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28954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56782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KĀ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14" name="Srdce 13"/>
          <p:cNvSpPr/>
          <p:nvPr/>
        </p:nvSpPr>
        <p:spPr>
          <a:xfrm>
            <a:off x="2708856" y="5567543"/>
            <a:ext cx="1502529" cy="1271754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71800" y="6021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???</a:t>
            </a:r>
            <a:endParaRPr lang="en-US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867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>
          <a:xfrm>
            <a:off x="891852" y="1628800"/>
            <a:ext cx="4040188" cy="432048"/>
          </a:xfrm>
        </p:spPr>
        <p:txBody>
          <a:bodyPr/>
          <a:lstStyle/>
          <a:p>
            <a:pPr algn="l"/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Mērķis</a:t>
            </a:r>
            <a:endParaRPr lang="cs-CZ" sz="1900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827584" y="3068960"/>
            <a:ext cx="7560840" cy="21602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1900" b="1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v-LV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Modeļa projekts</a:t>
            </a:r>
            <a:endParaRPr lang="cs-CZ" sz="1900" b="1" dirty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cs-CZ" sz="19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Izstrādājusi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Čehijas Republikas Nacionālās Tehnoloģiju bibliotēkas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komanda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ar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projekta partneru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palīdzību</a:t>
            </a:r>
            <a:endParaRPr lang="cs-CZ" sz="1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Pamatojoties uz datiem,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 iegūti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no Vajadzību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analīz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ē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un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izpēt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ē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 veica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projekta partneri</a:t>
            </a:r>
            <a:endParaRPr lang="cs-CZ" sz="19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dinamisk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s;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ietver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ieteikumus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un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secinājumus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</a:t>
            </a:r>
            <a:r>
              <a:rPr lang="en-US" sz="19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ūti</a:t>
            </a:r>
            <a:r>
              <a:rPr lang="en-US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Eiropas seminār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bibliotekāriem Pr</a:t>
            </a:r>
            <a:r>
              <a:rPr lang="lv-LV" sz="1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āgā 2013. gada 19. septembrī</a:t>
            </a:r>
            <a:endParaRPr lang="cs-CZ" sz="1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817240" y="2060848"/>
            <a:ext cx="7931224" cy="1000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000" dirty="0" smtClean="0">
                <a:latin typeface="Arial"/>
                <a:cs typeface="Arial"/>
              </a:rPr>
              <a:t>Izstrādāt efektīvu un ilgtspējīgu </a:t>
            </a:r>
            <a:r>
              <a:rPr lang="lv-LV" sz="2000" b="1" dirty="0" smtClean="0">
                <a:latin typeface="Arial"/>
                <a:cs typeface="Arial"/>
              </a:rPr>
              <a:t>modeli ES Mūžizglītības programmas rezultātu izplatīšanai</a:t>
            </a:r>
            <a:r>
              <a:rPr lang="lv-LV" sz="2000" dirty="0" smtClean="0">
                <a:latin typeface="Arial"/>
                <a:cs typeface="Arial"/>
              </a:rPr>
              <a:t> caur bibliotēkām</a:t>
            </a:r>
            <a:endParaRPr lang="cs-CZ" sz="2000" b="1" dirty="0" smtClean="0">
              <a:solidFill>
                <a:schemeClr val="tx1"/>
              </a:solidFill>
              <a:latin typeface="Arial"/>
              <a:ea typeface="Verdana" pitchFamily="34" charset="0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323528" y="1484784"/>
            <a:ext cx="8568952" cy="5184576"/>
          </a:xfrm>
        </p:spPr>
        <p:txBody>
          <a:bodyPr>
            <a:normAutofit fontScale="85000" lnSpcReduction="20000"/>
          </a:bodyPr>
          <a:lstStyle/>
          <a:p>
            <a:pPr algn="l"/>
            <a:endParaRPr lang="cs-CZ" dirty="0">
              <a:latin typeface="Univers Com 55" panose="020B0603020202020204" pitchFamily="34" charset="-18"/>
            </a:endParaRPr>
          </a:p>
          <a:p>
            <a:pPr algn="l"/>
            <a:r>
              <a:rPr lang="cs-CZ" sz="3400" b="1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cs-CZ" sz="3400" b="1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</a:t>
            </a:r>
            <a:r>
              <a:rPr lang="cs-CZ" sz="3400" b="1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ļa</a:t>
            </a:r>
            <a:r>
              <a:rPr lang="cs-CZ" sz="3400" b="1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3400" b="1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saturs</a:t>
            </a:r>
            <a:r>
              <a:rPr lang="cs-CZ" sz="3400" b="1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:</a:t>
            </a:r>
            <a:endParaRPr lang="cs-CZ" sz="3400" b="1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sz="3100" dirty="0" smtClean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sz="3200" b="1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izplatīšana un ko izplatīt</a:t>
            </a:r>
            <a:r>
              <a:rPr lang="cs-CZ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–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Mūžizglītības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programmas (MP) rezultātus</a:t>
            </a:r>
            <a:endParaRPr lang="cs-CZ" sz="26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31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sz="3100" b="1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KURŠ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piedalās </a:t>
            </a:r>
            <a:r>
              <a:rPr lang="cs-CZ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dalībnieki, mērķa grupas</a:t>
            </a:r>
            <a:endParaRPr lang="en-US" sz="26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sz="2700" b="1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KĀPĒC </a:t>
            </a:r>
            <a:r>
              <a:rPr lang="lv-LV" sz="26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sadarboties </a:t>
            </a:r>
            <a:r>
              <a:rPr lang="cs-CZ" sz="26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</a:t>
            </a:r>
            <a:r>
              <a:rPr lang="lv-LV" sz="26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ieguvumi</a:t>
            </a:r>
            <a:endParaRPr lang="cs-CZ" sz="2600" b="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31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v-LV" sz="3100" b="1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 </a:t>
            </a:r>
            <a:r>
              <a:rPr lang="cs-CZ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to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darīt</a:t>
            </a:r>
            <a:r>
              <a:rPr lang="cs-CZ" sz="3100" dirty="0" smtClean="0"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</a:t>
            </a:r>
            <a:r>
              <a:rPr lang="cs-CZ" sz="31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- </a:t>
            </a:r>
            <a:r>
              <a:rPr lang="lv-LV" sz="26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6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r>
              <a:rPr lang="cs-CZ" sz="2600" b="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	- </a:t>
            </a:r>
            <a:r>
              <a:rPr lang="lv-LV" sz="26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 un zināšanas</a:t>
            </a:r>
            <a:endParaRPr lang="en-US" sz="2600" b="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lv-LV" sz="30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LABĀS PRAKSES PIEMĒRI</a:t>
            </a:r>
            <a:endParaRPr lang="cs-CZ" sz="30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69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5940152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7544" y="1844825"/>
            <a:ext cx="7344816" cy="4392487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v-LV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ūžizglītības programmas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rezultāti</a:t>
            </a:r>
            <a:endParaRPr lang="cs-CZ" sz="2900" dirty="0" smtClean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 un mērķa grupas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adarbības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ieguvumi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cs-CZ" sz="2900" b="0" dirty="0" err="1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partnerību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900" b="0" dirty="0" err="1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veidošana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 un zināšanas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apmācība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Glosārijs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84168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KURŠ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236296" y="2996952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380312" y="3284984"/>
            <a:ext cx="76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KĀPĒC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429388" y="3714752"/>
            <a:ext cx="1060170" cy="997282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43702" y="407194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4572000" y="1142984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643438" y="142873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 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5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43608" y="533457"/>
            <a:ext cx="8229600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precizē projektu rezultātus,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kuri jāizplāta 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899592" y="1700808"/>
            <a:ext cx="7632848" cy="648072"/>
          </a:xfrm>
        </p:spPr>
        <p:txBody>
          <a:bodyPr>
            <a:noAutofit/>
          </a:bodyPr>
          <a:lstStyle/>
          <a:p>
            <a:pPr marL="108000" lvl="1"/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Lai aptvertu plašu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rezultātu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diapazonu,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lietderīgi sagrup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ēt tos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tos </a:t>
            </a:r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pēc mērķiem, formāta un auditorijas</a:t>
            </a:r>
            <a:endParaRPr lang="cs-CZ" sz="1900" b="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142380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868144" y="5068341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Example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: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National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Library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of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Latvia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uses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network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of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libraries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to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promote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and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disseminate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project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results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–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books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booklets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seminars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lectures</a:t>
            </a:r>
            <a:endParaRPr lang="cs-CZ" sz="1200" b="1" dirty="0" smtClean="0">
              <a:solidFill>
                <a:schemeClr val="bg1"/>
              </a:solidFill>
              <a:latin typeface="Univers Com 55" panose="020B0603020202020204" pitchFamily="34" charset="-18"/>
            </a:endParaRPr>
          </a:p>
          <a:p>
            <a:endParaRPr lang="en-US" sz="12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939833"/>
              </p:ext>
            </p:extLst>
          </p:nvPr>
        </p:nvGraphicFramePr>
        <p:xfrm>
          <a:off x="395536" y="2457440"/>
          <a:ext cx="7956000" cy="410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000"/>
                <a:gridCol w="2652000"/>
                <a:gridCol w="26520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MP rezultāti pēc mērķiem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MP rezultāti pēc formāta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MP rezultāti pēc auditorijas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96489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Informācija</a:t>
                      </a:r>
                      <a:r>
                        <a:rPr lang="lv-LV" sz="12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par projektu</a:t>
                      </a:r>
                      <a:endParaRPr lang="cs-CZ" sz="12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/>
                      <a:r>
                        <a:rPr lang="cs-CZ" sz="9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v-LV" sz="9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Plakāti, skrejlapiņas, bukleti, logo, brošūras, mājas lapas, video, sociālie tīkli, jaunumi, preses un plašsaziņas līdzekļi</a:t>
                      </a:r>
                      <a:endParaRPr lang="cs-CZ" sz="9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Personisks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Konsultācijas</a:t>
                      </a: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prezentācijas</a:t>
                      </a: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semināri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Projekta atbalsta saņēmēji un stažieri</a:t>
                      </a: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Sabiedrība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Politikas un lēmumu pieņēmēji, ierēdņi, administratori</a:t>
                      </a: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Projekta finansētāji un partneri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Galvenās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projekta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aktivitātes</a:t>
                      </a:r>
                      <a:endParaRPr lang="lv-LV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Mācību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kursi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darba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burtnīcas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rokasgrāmatas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tikšanās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un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semināri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vizuālās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un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apguves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platformas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datu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bāzes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Fizisks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Drukātie materiāli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piem., brošūras)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Projektu rezultāti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/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Gala ziņojumi,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eso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šās situācijas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novērtējumi </a:t>
                      </a:r>
                      <a:r>
                        <a:rPr lang="lv-LV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 ieteikumi, jauno projektu ierosinājumi 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Virtuāls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 algn="l"/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Elektroniskie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informatīvie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izdevumi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baneri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mājas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lapas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blogi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sociālie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tīkli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endParaRPr lang="cs-CZ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rdce 1"/>
          <p:cNvSpPr/>
          <p:nvPr/>
        </p:nvSpPr>
        <p:spPr>
          <a:xfrm>
            <a:off x="5500694" y="4286256"/>
            <a:ext cx="2743714" cy="2239088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86446" y="4797152"/>
            <a:ext cx="26019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>
                <a:solidFill>
                  <a:schemeClr val="bg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Piemērs: Latvijas Nacionālā bibliotēka izmanto bibliotēku tīklu, lai veicinātu un izplatītu projekta rezultātus - grāmatas, bukletus, seminārus, lekcijas</a:t>
            </a:r>
            <a:endParaRPr lang="en-US" dirty="0"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224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084168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rezultāti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lv-LV" sz="29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</a:t>
            </a:r>
            <a:r>
              <a:rPr lang="lv-LV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Nr.</a:t>
            </a:r>
            <a:r>
              <a:rPr lang="cs-CZ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 un mērķa grupas 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adarbības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ieguvumi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partnerību izveidošana</a:t>
            </a:r>
            <a:endParaRPr lang="lv-LV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 un zināšanas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apmācība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15074" y="250030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KURŠ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500958" y="2928934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2396" y="3214686"/>
            <a:ext cx="76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KĀPĒC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5940152" y="4221088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00192" y="46531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5500694" y="85723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643570" y="114298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84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Modelis definē dalībniekus un mērķgrupas MP rezultātu izplatīšanai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611560" y="1628800"/>
            <a:ext cx="8208912" cy="4752528"/>
          </a:xfrm>
        </p:spPr>
        <p:txBody>
          <a:bodyPr>
            <a:normAutofit/>
          </a:bodyPr>
          <a:lstStyle/>
          <a:p>
            <a:pPr marL="0" lvl="1"/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Galvenie dalībnieki ir bibliotēkas un Mūžizglītības programmas organizācijas.</a:t>
            </a:r>
            <a:endParaRPr lang="cs-CZ" sz="1900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08000" lvl="1"/>
            <a:endParaRPr lang="cs-CZ" sz="19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v-LV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Mērķa grupas ir</a:t>
            </a:r>
            <a:r>
              <a:rPr lang="cs-CZ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: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Bibliotēku apmeklētāji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Studenti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Bibliotēkas 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profesionāļi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Bibliotēku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organizēto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specifisko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MP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pasākumu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</a:t>
            </a:r>
            <a:endParaRPr lang="lv-LV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Mūžizglītības pakalpojumu lietotāji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Cilvēki darba tirgū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Lēmumu pieņēmēji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Ierēdņi un amatpersonas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Nevalstiskās organizācijas 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(</a:t>
            </a:r>
            <a:r>
              <a:rPr lang="cs-CZ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</a:t>
            </a:r>
            <a:r>
              <a:rPr lang="cs-CZ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O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ācību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spēki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(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skolotāji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lektori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pasniedzēji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pētnieki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Sabiedrība 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(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plašā sabiedrība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rezultātu lietotāji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v-LV" sz="1300" dirty="0" smtClean="0">
                <a:solidFill>
                  <a:srgbClr val="00000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Mediji, sabiedrisko attiec</a:t>
            </a:r>
            <a:r>
              <a:rPr lang="lv-LV" sz="1300" dirty="0" smtClean="0">
                <a:solidFill>
                  <a:srgbClr val="00000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ību speciālisti</a:t>
            </a:r>
            <a:endParaRPr lang="en-US" sz="1300" dirty="0" smtClean="0">
              <a:solidFill>
                <a:srgbClr val="00000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Konsultatīvu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un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informatīvu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pakalpojumu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sniedzēji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saistīti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ar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visiem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mācību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/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izglītības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aspektiem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Pētniecības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centri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un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iesaistītie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mūžizglītības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jautājumu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risināšanā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42380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WHO</a:t>
            </a:r>
            <a:endParaRPr lang="en-US" sz="1200" b="1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405" y="2299731"/>
            <a:ext cx="3466595" cy="36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v-LV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Modelis definē dalībniekus un mērķgrupas MP rezultātu izplatīšanai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42380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WHO</a:t>
            </a:r>
            <a:endParaRPr lang="en-US" sz="1200" b="1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79" y="1663510"/>
            <a:ext cx="4896545" cy="508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084168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</a:t>
            </a:r>
            <a:r>
              <a:rPr lang="lv-LV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ļa</a:t>
            </a:r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</a:t>
            </a:r>
            <a:r>
              <a:rPr lang="lv-LV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projekts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MP rezultāti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Dalībnieki un mērķa grupas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</a:t>
            </a:r>
            <a:r>
              <a:rPr lang="cs-CZ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adarbības</a:t>
            </a:r>
            <a:r>
              <a:rPr lang="lv-LV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ieguvumi</a:t>
            </a:r>
            <a:r>
              <a:rPr lang="cs-CZ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partnerību izveidošana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lv-LV" sz="29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Rīki un darbības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Sadaļa Nr.</a:t>
            </a:r>
            <a:r>
              <a:rPr lang="cs-CZ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Prasmes un zināšanas</a:t>
            </a:r>
            <a:r>
              <a:rPr lang="cs-CZ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v-LV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apmācība</a:t>
            </a:r>
            <a:endParaRPr lang="cs-CZ" sz="290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v-LV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Glosārijs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KURŠ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803976" y="2996952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29586" y="3286124"/>
            <a:ext cx="759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KĀPĒC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012160" y="3789040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00192" y="423212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KĀ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4139952" y="164958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192786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6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1130</TotalTime>
  <Words>1807</Words>
  <Application>Microsoft Macintosh PowerPoint</Application>
  <PresentationFormat>On-screen Show (4:3)</PresentationFormat>
  <Paragraphs>334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Exekutivní</vt:lpstr>
      <vt:lpstr>DI-XL Modelis</vt:lpstr>
      <vt:lpstr>DI-XL Modelis</vt:lpstr>
      <vt:lpstr>DI-XL Modelis</vt:lpstr>
      <vt:lpstr>DI-XL Modelis</vt:lpstr>
      <vt:lpstr>DI-XL Modelis precizē projektu rezultātus, kuri jāizplāta – Sadaļa Nr.1</vt:lpstr>
      <vt:lpstr>DI-XL Modelis</vt:lpstr>
      <vt:lpstr>DI-XL Modelis definē dalībniekus un mērķgrupas MP rezultātu izplatīšanai</vt:lpstr>
      <vt:lpstr>DI-XL Modelis definē dalībniekus un mērķgrupas MP rezultātu izplatīšanai</vt:lpstr>
      <vt:lpstr>DI-XL Modeļa  projekts</vt:lpstr>
      <vt:lpstr>DI-XL Modeļa piedāvātie ieguvumi bibliotēkām un mūžizglītības organizācijām un ietvars partnerību veidošanai</vt:lpstr>
      <vt:lpstr>DI-XL Modelis</vt:lpstr>
      <vt:lpstr>DI-XL Modelis piedāvā rīkus un darbības, lai veiktu izplatīšanu</vt:lpstr>
      <vt:lpstr>DI-XL Modeļa piedāvātie ieviešanas instrumenti un darbības</vt:lpstr>
      <vt:lpstr>DI-XL Modelis piedāvā rīkus un darbības, lai veiktu izplatīšanu – Sadaļa Nr.4</vt:lpstr>
      <vt:lpstr>DI-XL Modelis</vt:lpstr>
      <vt:lpstr>DI-XL Modelis nosaka nepieciešamās zināšanas, prasmes un apmācību rezultātu izplatīšanā– Sadaļa Nr.5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Hvezdova</dc:creator>
  <cp:lastModifiedBy>Latvijas Nacionala biblioteka</cp:lastModifiedBy>
  <cp:revision>166</cp:revision>
  <dcterms:created xsi:type="dcterms:W3CDTF">2013-05-14T08:11:43Z</dcterms:created>
  <dcterms:modified xsi:type="dcterms:W3CDTF">2014-02-12T22:08:47Z</dcterms:modified>
</cp:coreProperties>
</file>